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65" r:id="rId4"/>
    <p:sldId id="266" r:id="rId5"/>
    <p:sldId id="267" r:id="rId6"/>
    <p:sldId id="268" r:id="rId7"/>
    <p:sldId id="269" r:id="rId8"/>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4D94"/>
    <a:srgbClr val="2D1E6D"/>
    <a:srgbClr val="C4996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876"/>
    <p:restoredTop sz="94692"/>
  </p:normalViewPr>
  <p:slideViewPr>
    <p:cSldViewPr>
      <p:cViewPr varScale="1">
        <p:scale>
          <a:sx n="122" d="100"/>
          <a:sy n="122" d="100"/>
        </p:scale>
        <p:origin x="114" y="432"/>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3B4EE3-ECEA-C242-845D-2BC1C3F9E94E}" type="datetimeFigureOut">
              <a:rPr lang="en-US" smtClean="0"/>
              <a:pPr/>
              <a:t>11/11/2025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1B98A9-6A52-9349-91A7-D6CDA629B332}" type="slidenum">
              <a:rPr lang="en-US" smtClean="0"/>
              <a:pPr/>
              <a:t>‹#›</a:t>
            </a:fld>
            <a:endParaRPr lang="en-US"/>
          </a:p>
        </p:txBody>
      </p:sp>
    </p:spTree>
    <p:extLst>
      <p:ext uri="{BB962C8B-B14F-4D97-AF65-F5344CB8AC3E}">
        <p14:creationId xmlns:p14="http://schemas.microsoft.com/office/powerpoint/2010/main" val="33436483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11/11/2025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11/11/2025</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awards.marketing-interactive.com/agency-of-the-year-sg/entry-submission"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3D3438F-A951-E62B-DA48-397D54A33E89}"/>
              </a:ext>
            </a:extLst>
          </p:cNvPr>
          <p:cNvSpPr txBox="1"/>
          <p:nvPr/>
        </p:nvSpPr>
        <p:spPr>
          <a:xfrm>
            <a:off x="0" y="4371950"/>
            <a:ext cx="9144000" cy="276999"/>
          </a:xfrm>
          <a:prstGeom prst="rect">
            <a:avLst/>
          </a:prstGeom>
          <a:noFill/>
        </p:spPr>
        <p:txBody>
          <a:bodyPr wrap="square">
            <a:spAutoFit/>
          </a:bodyPr>
          <a:lstStyle/>
          <a:p>
            <a:pPr algn="ctr"/>
            <a:r>
              <a:rPr lang="en-SG" sz="1200" b="1" dirty="0">
                <a:solidFill>
                  <a:schemeClr val="bg1"/>
                </a:solidFill>
                <a:latin typeface="Helvetica CE 45 Light" pitchFamily="82" charset="0"/>
              </a:rPr>
              <a:t>CORE SUBMISSION DOCUMENT </a:t>
            </a:r>
            <a:endParaRPr lang="en-GB" sz="1200" b="1" dirty="0">
              <a:solidFill>
                <a:schemeClr val="bg1"/>
              </a:solidFill>
              <a:latin typeface="Helvetica CE 45 Light" pitchFamily="82" charset="0"/>
            </a:endParaRPr>
          </a:p>
        </p:txBody>
      </p:sp>
    </p:spTree>
    <p:extLst>
      <p:ext uri="{BB962C8B-B14F-4D97-AF65-F5344CB8AC3E}">
        <p14:creationId xmlns:p14="http://schemas.microsoft.com/office/powerpoint/2010/main" val="1479134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a:t>
            </a:r>
            <a:endParaRPr lang="en-SG" dirty="0"/>
          </a:p>
        </p:txBody>
      </p:sp>
      <p:graphicFrame>
        <p:nvGraphicFramePr>
          <p:cNvPr id="5" name="Table 4">
            <a:extLst>
              <a:ext uri="{FF2B5EF4-FFF2-40B4-BE49-F238E27FC236}">
                <a16:creationId xmlns:a16="http://schemas.microsoft.com/office/drawing/2014/main" id="{D8A52981-F5F9-38E8-DDC9-E1BD4106BCE2}"/>
              </a:ext>
            </a:extLst>
          </p:cNvPr>
          <p:cNvGraphicFramePr>
            <a:graphicFrameLocks noGrp="1"/>
          </p:cNvGraphicFramePr>
          <p:nvPr>
            <p:extLst>
              <p:ext uri="{D42A27DB-BD31-4B8C-83A1-F6EECF244321}">
                <p14:modId xmlns:p14="http://schemas.microsoft.com/office/powerpoint/2010/main" val="3181266507"/>
              </p:ext>
            </p:extLst>
          </p:nvPr>
        </p:nvGraphicFramePr>
        <p:xfrm>
          <a:off x="304800" y="1203598"/>
          <a:ext cx="8610600" cy="1371600"/>
        </p:xfrm>
        <a:graphic>
          <a:graphicData uri="http://schemas.openxmlformats.org/drawingml/2006/table">
            <a:tbl>
              <a:tblPr firstRow="1" bandRow="1">
                <a:tableStyleId>{5C22544A-7EE6-4342-B048-85BDC9FD1C3A}</a:tableStyleId>
              </a:tblPr>
              <a:tblGrid>
                <a:gridCol w="4305300">
                  <a:extLst>
                    <a:ext uri="{9D8B030D-6E8A-4147-A177-3AD203B41FA5}">
                      <a16:colId xmlns:a16="http://schemas.microsoft.com/office/drawing/2014/main" val="20000"/>
                    </a:ext>
                  </a:extLst>
                </a:gridCol>
                <a:gridCol w="4305300">
                  <a:extLst>
                    <a:ext uri="{9D8B030D-6E8A-4147-A177-3AD203B41FA5}">
                      <a16:colId xmlns:a16="http://schemas.microsoft.com/office/drawing/2014/main" val="20001"/>
                    </a:ext>
                  </a:extLst>
                </a:gridCol>
              </a:tblGrid>
              <a:tr h="228600">
                <a:tc gridSpan="2">
                  <a:txBody>
                    <a:bodyPr/>
                    <a:lstStyle/>
                    <a:p>
                      <a:pPr algn="ctr"/>
                      <a:r>
                        <a:rPr lang="en-US" sz="1000" dirty="0">
                          <a:latin typeface="Arial" panose="020B0604020202020204" pitchFamily="34" charset="0"/>
                          <a:cs typeface="Arial" panose="020B0604020202020204" pitchFamily="34" charset="0"/>
                        </a:rPr>
                        <a:t>Agency of the Year Awards 2026</a:t>
                      </a:r>
                      <a:r>
                        <a:rPr lang="en-US" sz="1000" baseline="0" dirty="0">
                          <a:latin typeface="Arial" panose="020B0604020202020204" pitchFamily="34" charset="0"/>
                          <a:cs typeface="Arial" panose="020B0604020202020204" pitchFamily="34" charset="0"/>
                        </a:rPr>
                        <a:t> : </a:t>
                      </a:r>
                      <a:r>
                        <a:rPr lang="en-US" sz="1000" dirty="0">
                          <a:latin typeface="Arial" panose="020B0604020202020204" pitchFamily="34" charset="0"/>
                          <a:cs typeface="Arial" panose="020B0604020202020204" pitchFamily="34" charset="0"/>
                        </a:rPr>
                        <a:t>Core</a:t>
                      </a:r>
                      <a:r>
                        <a:rPr lang="en-US" sz="1000" baseline="0" dirty="0">
                          <a:latin typeface="Arial" panose="020B0604020202020204" pitchFamily="34" charset="0"/>
                          <a:cs typeface="Arial" panose="020B0604020202020204" pitchFamily="34" charset="0"/>
                        </a:rPr>
                        <a:t> Submission Document</a:t>
                      </a:r>
                      <a:endParaRPr lang="en-US" sz="1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74D94"/>
                    </a:solidFill>
                  </a:tcPr>
                </a:tc>
                <a:tc hMerge="1">
                  <a:txBody>
                    <a:bodyPr/>
                    <a:lstStyle/>
                    <a:p>
                      <a:endParaRPr lang="en-US" dirty="0"/>
                    </a:p>
                  </a:txBody>
                  <a:tcPr>
                    <a:lnB w="12700" cap="flat" cmpd="sng" algn="ctr">
                      <a:solidFill>
                        <a:schemeClr val="tx1"/>
                      </a:solidFill>
                      <a:prstDash val="solid"/>
                      <a:round/>
                      <a:headEnd type="none" w="med" len="med"/>
                      <a:tailEnd type="none" w="med" len="med"/>
                    </a:lnB>
                    <a:solidFill>
                      <a:srgbClr val="000066"/>
                    </a:solidFill>
                  </a:tcPr>
                </a:tc>
                <a:extLst>
                  <a:ext uri="{0D108BD9-81ED-4DB2-BD59-A6C34878D82A}">
                    <a16:rowId xmlns:a16="http://schemas.microsoft.com/office/drawing/2014/main" val="10000"/>
                  </a:ext>
                </a:extLst>
              </a:tr>
              <a:tr h="228600">
                <a:tc>
                  <a:txBody>
                    <a:bodyPr/>
                    <a:lstStyle/>
                    <a:p>
                      <a:r>
                        <a:rPr lang="en-US" sz="1000" b="1" dirty="0">
                          <a:latin typeface="Arial" panose="020B0604020202020204" pitchFamily="34" charset="0"/>
                          <a:cs typeface="Arial" panose="020B0604020202020204" pitchFamily="34" charset="0"/>
                        </a:rPr>
                        <a:t>Category: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28600">
                <a:tc>
                  <a:txBody>
                    <a:bodyPr/>
                    <a:lstStyle/>
                    <a:p>
                      <a:r>
                        <a:rPr lang="en-US" sz="1000" b="1" dirty="0">
                          <a:latin typeface="Arial" panose="020B0604020202020204" pitchFamily="34" charset="0"/>
                          <a:cs typeface="Arial" panose="020B0604020202020204" pitchFamily="34" charset="0"/>
                        </a:rPr>
                        <a:t>Name of Agency: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sz="1000"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28600">
                <a:tc>
                  <a:txBody>
                    <a:bodyPr/>
                    <a:lstStyle/>
                    <a:p>
                      <a:pPr algn="l"/>
                      <a:r>
                        <a:rPr lang="en-US" sz="1000" b="1" dirty="0">
                          <a:latin typeface="Arial" panose="020B0604020202020204" pitchFamily="34" charset="0"/>
                          <a:cs typeface="Arial" panose="020B0604020202020204" pitchFamily="34" charset="0"/>
                        </a:rPr>
                        <a:t>Agency Type (Network* / Independent):</a:t>
                      </a:r>
                      <a:r>
                        <a:rPr lang="en-US" sz="1000" b="1" baseline="0" dirty="0">
                          <a:latin typeface="Arial" panose="020B0604020202020204" pitchFamily="34" charset="0"/>
                          <a:cs typeface="Arial" panose="020B0604020202020204" pitchFamily="34" charset="0"/>
                        </a:rPr>
                        <a:t> </a:t>
                      </a:r>
                      <a:br>
                        <a:rPr lang="en-US" sz="1000" b="1" baseline="0" dirty="0">
                          <a:latin typeface="Arial" panose="020B0604020202020204" pitchFamily="34" charset="0"/>
                          <a:cs typeface="Arial" panose="020B0604020202020204" pitchFamily="34" charset="0"/>
                        </a:rPr>
                      </a:br>
                      <a:r>
                        <a:rPr lang="en-US" sz="1000" b="1" dirty="0">
                          <a:latin typeface="Arial" panose="020B0604020202020204" pitchFamily="34" charset="0"/>
                          <a:cs typeface="Arial" panose="020B0604020202020204" pitchFamily="34" charset="0"/>
                        </a:rPr>
                        <a:t>*if it’s network, indicate under which group/network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0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228600">
                <a:tc>
                  <a:txBody>
                    <a:bodyPr/>
                    <a:lstStyle/>
                    <a:p>
                      <a:pPr algn="l"/>
                      <a:r>
                        <a:rPr lang="en-US" sz="1000" b="1" dirty="0">
                          <a:latin typeface="Arial" panose="020B0604020202020204" pitchFamily="34" charset="0"/>
                          <a:cs typeface="Arial" panose="020B0604020202020204" pitchFamily="34" charset="0"/>
                        </a:rPr>
                        <a:t>Founded in Singapore (Yes / No):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US" sz="1000" b="1" dirty="0">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bl>
          </a:graphicData>
        </a:graphic>
      </p:graphicFrame>
      <p:sp>
        <p:nvSpPr>
          <p:cNvPr id="6" name="TextBox 5">
            <a:extLst>
              <a:ext uri="{FF2B5EF4-FFF2-40B4-BE49-F238E27FC236}">
                <a16:creationId xmlns:a16="http://schemas.microsoft.com/office/drawing/2014/main" id="{5305B869-7FDB-22D0-A03C-89B197A29800}"/>
              </a:ext>
            </a:extLst>
          </p:cNvPr>
          <p:cNvSpPr txBox="1"/>
          <p:nvPr/>
        </p:nvSpPr>
        <p:spPr>
          <a:xfrm>
            <a:off x="266700" y="2571750"/>
            <a:ext cx="8610600" cy="2185214"/>
          </a:xfrm>
          <a:prstGeom prst="rect">
            <a:avLst/>
          </a:prstGeom>
          <a:noFill/>
        </p:spPr>
        <p:txBody>
          <a:bodyPr wrap="square" rtlCol="0">
            <a:spAutoFit/>
          </a:bodyPr>
          <a:lstStyle/>
          <a:p>
            <a:r>
              <a:rPr lang="en-US" sz="800" b="1" u="sng" dirty="0">
                <a:latin typeface="Arial" panose="020B0604020202020204" pitchFamily="34" charset="0"/>
                <a:cs typeface="Arial" panose="020B0604020202020204" pitchFamily="34" charset="0"/>
              </a:rPr>
              <a:t>Guideline</a:t>
            </a:r>
          </a:p>
          <a:p>
            <a:r>
              <a:rPr lang="en-US" sz="800" dirty="0">
                <a:latin typeface="Arial" panose="020B0604020202020204" pitchFamily="34" charset="0"/>
                <a:cs typeface="Arial" panose="020B0604020202020204" pitchFamily="34" charset="0"/>
              </a:rPr>
              <a:t>Please refer to the AOTY 2026 Entry Guidelines for specific requirements, </a:t>
            </a:r>
            <a:r>
              <a:rPr lang="en-US" sz="800" dirty="0">
                <a:effectLst/>
                <a:latin typeface="Arial" panose="020B0604020202020204" pitchFamily="34" charset="0"/>
                <a:ea typeface="Calibri" panose="020F0502020204030204" pitchFamily="34" charset="0"/>
                <a:cs typeface="Arial" panose="020B0604020202020204" pitchFamily="34" charset="0"/>
              </a:rPr>
              <a:t>category descriptions and entry criteria details.</a:t>
            </a:r>
            <a:endParaRPr lang="en-US" sz="800" dirty="0">
              <a:latin typeface="Arial" panose="020B0604020202020204" pitchFamily="34" charset="0"/>
              <a:cs typeface="Arial" panose="020B0604020202020204" pitchFamily="34" charset="0"/>
            </a:endParaRPr>
          </a:p>
          <a:p>
            <a:endParaRPr lang="en-US" sz="800" dirty="0">
              <a:latin typeface="Arial" panose="020B0604020202020204" pitchFamily="34" charset="0"/>
              <a:cs typeface="Arial" panose="020B0604020202020204" pitchFamily="34" charset="0"/>
            </a:endParaRPr>
          </a:p>
          <a:p>
            <a:r>
              <a:rPr lang="en-US" sz="800" b="1" u="sng" dirty="0">
                <a:latin typeface="Arial" panose="020B0604020202020204" pitchFamily="34" charset="0"/>
                <a:cs typeface="Arial" panose="020B0604020202020204" pitchFamily="34" charset="0"/>
              </a:rPr>
              <a:t>Required Information</a:t>
            </a:r>
          </a:p>
          <a:p>
            <a:r>
              <a:rPr lang="en-US" sz="800" dirty="0">
                <a:latin typeface="Arial" panose="020B0604020202020204" pitchFamily="34" charset="0"/>
                <a:cs typeface="Arial" panose="020B0604020202020204" pitchFamily="34" charset="0"/>
              </a:rPr>
              <a:t>If you have images and other supporting documents, you may insert them within this entry submission template, and also upload them (in high-resolution) separately on the online submission page. Should your entry be shortlisted, these images and any non-confidential supporting documents may be used for publication and on the night of the awards. </a:t>
            </a:r>
            <a:br>
              <a:rPr lang="en-US" sz="800" dirty="0">
                <a:latin typeface="Arial" panose="020B0604020202020204" pitchFamily="34" charset="0"/>
                <a:cs typeface="Arial" panose="020B0604020202020204" pitchFamily="34" charset="0"/>
              </a:rPr>
            </a:br>
            <a:br>
              <a:rPr lang="en-US" sz="800" dirty="0">
                <a:latin typeface="Arial" panose="020B0604020202020204" pitchFamily="34" charset="0"/>
                <a:cs typeface="Arial" panose="020B0604020202020204" pitchFamily="34" charset="0"/>
              </a:rPr>
            </a:br>
            <a:r>
              <a:rPr lang="en-US" sz="800" b="1" dirty="0">
                <a:effectLst/>
                <a:latin typeface="Arial" panose="020B0604020202020204" pitchFamily="34" charset="0"/>
                <a:ea typeface="Calibri" panose="020F0502020204030204" pitchFamily="34" charset="0"/>
                <a:cs typeface="Arial" panose="020B0604020202020204" pitchFamily="34" charset="0"/>
              </a:rPr>
              <a:t>In your online submission, you must include a high-resolution leading agency logo that can be used on all marketing material.</a:t>
            </a:r>
            <a:endParaRPr lang="en-US" sz="800" dirty="0">
              <a:latin typeface="Arial" panose="020B0604020202020204" pitchFamily="34" charset="0"/>
              <a:cs typeface="Arial" panose="020B0604020202020204" pitchFamily="34" charset="0"/>
            </a:endParaRPr>
          </a:p>
          <a:p>
            <a:endParaRPr lang="en-US" sz="800" dirty="0">
              <a:latin typeface="Arial" panose="020B0604020202020204" pitchFamily="34" charset="0"/>
              <a:cs typeface="Arial" panose="020B0604020202020204" pitchFamily="34" charset="0"/>
            </a:endParaRPr>
          </a:p>
          <a:p>
            <a:r>
              <a:rPr lang="en-US" sz="800" b="1" u="sng" dirty="0">
                <a:latin typeface="Arial" panose="020B0604020202020204" pitchFamily="34" charset="0"/>
                <a:cs typeface="Arial" panose="020B0604020202020204" pitchFamily="34" charset="0"/>
              </a:rPr>
              <a:t>Video URLs</a:t>
            </a:r>
          </a:p>
          <a:p>
            <a:r>
              <a:rPr lang="en-US" sz="800" dirty="0">
                <a:latin typeface="Arial" panose="020B060402020202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 Please copy and paste links to any videos here:</a:t>
            </a:r>
          </a:p>
          <a:p>
            <a:endParaRPr lang="en-US" sz="800" dirty="0">
              <a:latin typeface="Arial" panose="020B0604020202020204" pitchFamily="34" charset="0"/>
              <a:cs typeface="Arial" panose="020B0604020202020204" pitchFamily="34" charset="0"/>
            </a:endParaRPr>
          </a:p>
          <a:p>
            <a:r>
              <a:rPr lang="en-US" sz="800" b="1" u="sng" dirty="0">
                <a:latin typeface="Arial" panose="020B0604020202020204" pitchFamily="34" charset="0"/>
                <a:cs typeface="Arial" panose="020B0604020202020204" pitchFamily="34" charset="0"/>
              </a:rPr>
              <a:t>Attention</a:t>
            </a:r>
            <a:br>
              <a:rPr lang="en-US" sz="800" b="1" u="sng" dirty="0">
                <a:latin typeface="Arial" panose="020B0604020202020204" pitchFamily="34" charset="0"/>
                <a:cs typeface="Arial" panose="020B0604020202020204" pitchFamily="34" charset="0"/>
              </a:rPr>
            </a:br>
            <a:r>
              <a:rPr lang="en-US" sz="800" dirty="0">
                <a:latin typeface="Arial" panose="020B0604020202020204" pitchFamily="34" charset="0"/>
                <a:cs typeface="Arial" panose="020B0604020202020204" pitchFamily="34" charset="0"/>
              </a:rPr>
              <a:t>Any confidential information or content intended for judging purposes only must be cleared indicated in </a:t>
            </a:r>
            <a:r>
              <a:rPr lang="en-US" sz="800" dirty="0">
                <a:solidFill>
                  <a:srgbClr val="FF0000"/>
                </a:solidFill>
                <a:latin typeface="Arial" panose="020B0604020202020204" pitchFamily="34" charset="0"/>
                <a:cs typeface="Arial" panose="020B0604020202020204" pitchFamily="34" charset="0"/>
              </a:rPr>
              <a:t>red text </a:t>
            </a:r>
            <a:r>
              <a:rPr lang="en-US" sz="800" dirty="0">
                <a:latin typeface="Arial" panose="020B0604020202020204" pitchFamily="34" charset="0"/>
                <a:cs typeface="Arial" panose="020B0604020202020204" pitchFamily="34" charset="0"/>
              </a:rPr>
              <a:t>or </a:t>
            </a:r>
            <a:r>
              <a:rPr lang="en-US" sz="800" dirty="0">
                <a:solidFill>
                  <a:schemeClr val="bg1"/>
                </a:solidFill>
                <a:highlight>
                  <a:srgbClr val="FF0000"/>
                </a:highlight>
                <a:latin typeface="Arial" panose="020B0604020202020204" pitchFamily="34" charset="0"/>
                <a:cs typeface="Arial" panose="020B0604020202020204" pitchFamily="34" charset="0"/>
              </a:rPr>
              <a:t>highlighted in red</a:t>
            </a:r>
            <a:r>
              <a:rPr lang="en-US" sz="800" dirty="0">
                <a:latin typeface="Arial" panose="020B0604020202020204" pitchFamily="34" charset="0"/>
                <a:cs typeface="Arial" panose="020B0604020202020204" pitchFamily="34" charset="0"/>
              </a:rPr>
              <a:t>. Any indicated text will not be used for publication and will not be disseminated beyond the judging panel in any way. Once you are ready to submit, please save this file as a .pdf version before uploading it at: </a:t>
            </a:r>
            <a:r>
              <a:rPr lang="en-US" sz="800" dirty="0">
                <a:latin typeface="Arial" panose="020B0604020202020204" pitchFamily="34" charset="0"/>
                <a:cs typeface="Arial" panose="020B0604020202020204" pitchFamily="34" charset="0"/>
                <a:hlinkClick r:id="rId2"/>
              </a:rPr>
              <a:t>https://awards.marketing-interactive.com/agency-of-the-year-sg/entry-submission</a:t>
            </a:r>
            <a:endParaRPr lang="en-US" sz="800" b="1" u="sng"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61009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a:t>
            </a:r>
            <a:endParaRPr lang="en-SG" dirty="0"/>
          </a:p>
        </p:txBody>
      </p:sp>
      <p:sp>
        <p:nvSpPr>
          <p:cNvPr id="3" name="Subtitle 2"/>
          <p:cNvSpPr>
            <a:spLocks noGrp="1"/>
          </p:cNvSpPr>
          <p:nvPr>
            <p:ph type="subTitle" idx="1"/>
          </p:nvPr>
        </p:nvSpPr>
        <p:spPr/>
        <p:txBody>
          <a:bodyPr/>
          <a:lstStyle/>
          <a:p>
            <a:endParaRPr lang="en-SG"/>
          </a:p>
        </p:txBody>
      </p:sp>
      <p:sp>
        <p:nvSpPr>
          <p:cNvPr id="5" name="TextBox 4">
            <a:extLst>
              <a:ext uri="{FF2B5EF4-FFF2-40B4-BE49-F238E27FC236}">
                <a16:creationId xmlns:a16="http://schemas.microsoft.com/office/drawing/2014/main" id="{BCB38CB1-7D4A-6334-C8B7-71ADBBDE8C03}"/>
              </a:ext>
            </a:extLst>
          </p:cNvPr>
          <p:cNvSpPr txBox="1"/>
          <p:nvPr/>
        </p:nvSpPr>
        <p:spPr>
          <a:xfrm>
            <a:off x="152400" y="1086004"/>
            <a:ext cx="8610600" cy="261610"/>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Performance (25%) Max 500 Words </a:t>
            </a:r>
            <a:endParaRPr lang="en-US" sz="1100" dirty="0">
              <a:latin typeface="Arial" panose="020B0604020202020204" pitchFamily="34" charset="0"/>
              <a:cs typeface="Arial" panose="020B0604020202020204" pitchFamily="34" charset="0"/>
            </a:endParaRPr>
          </a:p>
        </p:txBody>
      </p:sp>
      <p:graphicFrame>
        <p:nvGraphicFramePr>
          <p:cNvPr id="6" name="Table 5">
            <a:extLst>
              <a:ext uri="{FF2B5EF4-FFF2-40B4-BE49-F238E27FC236}">
                <a16:creationId xmlns:a16="http://schemas.microsoft.com/office/drawing/2014/main" id="{01132FD8-AC0C-3529-A706-1B850B95699A}"/>
              </a:ext>
            </a:extLst>
          </p:cNvPr>
          <p:cNvGraphicFramePr>
            <a:graphicFrameLocks noGrp="1"/>
          </p:cNvGraphicFramePr>
          <p:nvPr>
            <p:extLst>
              <p:ext uri="{D42A27DB-BD31-4B8C-83A1-F6EECF244321}">
                <p14:modId xmlns:p14="http://schemas.microsoft.com/office/powerpoint/2010/main" val="2567796148"/>
              </p:ext>
            </p:extLst>
          </p:nvPr>
        </p:nvGraphicFramePr>
        <p:xfrm>
          <a:off x="228600" y="1347614"/>
          <a:ext cx="8663880" cy="3312368"/>
        </p:xfrm>
        <a:graphic>
          <a:graphicData uri="http://schemas.openxmlformats.org/drawingml/2006/table">
            <a:tbl>
              <a:tblPr firstRow="1" bandRow="1">
                <a:tableStyleId>{5C22544A-7EE6-4342-B048-85BDC9FD1C3A}</a:tableStyleId>
              </a:tblPr>
              <a:tblGrid>
                <a:gridCol w="8663880">
                  <a:extLst>
                    <a:ext uri="{9D8B030D-6E8A-4147-A177-3AD203B41FA5}">
                      <a16:colId xmlns:a16="http://schemas.microsoft.com/office/drawing/2014/main" val="20000"/>
                    </a:ext>
                  </a:extLst>
                </a:gridCol>
              </a:tblGrid>
              <a:tr h="3312368">
                <a:tc>
                  <a:txBody>
                    <a:bodyPr/>
                    <a:lstStyle/>
                    <a:p>
                      <a:endParaRPr lang="en-US" sz="1000" b="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4369130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a:t>
            </a:r>
            <a:endParaRPr lang="en-SG" dirty="0"/>
          </a:p>
        </p:txBody>
      </p:sp>
      <p:sp>
        <p:nvSpPr>
          <p:cNvPr id="3" name="Subtitle 2"/>
          <p:cNvSpPr>
            <a:spLocks noGrp="1"/>
          </p:cNvSpPr>
          <p:nvPr>
            <p:ph type="subTitle" idx="1"/>
          </p:nvPr>
        </p:nvSpPr>
        <p:spPr/>
        <p:txBody>
          <a:bodyPr/>
          <a:lstStyle/>
          <a:p>
            <a:endParaRPr lang="en-SG"/>
          </a:p>
        </p:txBody>
      </p:sp>
      <p:sp>
        <p:nvSpPr>
          <p:cNvPr id="5" name="TextBox 4">
            <a:extLst>
              <a:ext uri="{FF2B5EF4-FFF2-40B4-BE49-F238E27FC236}">
                <a16:creationId xmlns:a16="http://schemas.microsoft.com/office/drawing/2014/main" id="{808A48B8-D7DC-D4AB-0D76-637AD729F65A}"/>
              </a:ext>
            </a:extLst>
          </p:cNvPr>
          <p:cNvSpPr txBox="1"/>
          <p:nvPr/>
        </p:nvSpPr>
        <p:spPr>
          <a:xfrm>
            <a:off x="152400" y="1086004"/>
            <a:ext cx="8686800" cy="261610"/>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Product (25%) [Max 500 Words]</a:t>
            </a:r>
          </a:p>
        </p:txBody>
      </p:sp>
      <p:graphicFrame>
        <p:nvGraphicFramePr>
          <p:cNvPr id="6" name="Table 5">
            <a:extLst>
              <a:ext uri="{FF2B5EF4-FFF2-40B4-BE49-F238E27FC236}">
                <a16:creationId xmlns:a16="http://schemas.microsoft.com/office/drawing/2014/main" id="{D9F892E9-E96C-48A0-2097-D6F879883B5B}"/>
              </a:ext>
            </a:extLst>
          </p:cNvPr>
          <p:cNvGraphicFramePr>
            <a:graphicFrameLocks noGrp="1"/>
          </p:cNvGraphicFramePr>
          <p:nvPr>
            <p:extLst>
              <p:ext uri="{D42A27DB-BD31-4B8C-83A1-F6EECF244321}">
                <p14:modId xmlns:p14="http://schemas.microsoft.com/office/powerpoint/2010/main" val="3679373814"/>
              </p:ext>
            </p:extLst>
          </p:nvPr>
        </p:nvGraphicFramePr>
        <p:xfrm>
          <a:off x="228600" y="1347614"/>
          <a:ext cx="8686800" cy="3312368"/>
        </p:xfrm>
        <a:graphic>
          <a:graphicData uri="http://schemas.openxmlformats.org/drawingml/2006/table">
            <a:tbl>
              <a:tblPr firstRow="1" bandRow="1">
                <a:tableStyleId>{5C22544A-7EE6-4342-B048-85BDC9FD1C3A}</a:tableStyleId>
              </a:tblPr>
              <a:tblGrid>
                <a:gridCol w="8686800">
                  <a:extLst>
                    <a:ext uri="{9D8B030D-6E8A-4147-A177-3AD203B41FA5}">
                      <a16:colId xmlns:a16="http://schemas.microsoft.com/office/drawing/2014/main" val="20000"/>
                    </a:ext>
                  </a:extLst>
                </a:gridCol>
              </a:tblGrid>
              <a:tr h="3312368">
                <a:tc>
                  <a:txBody>
                    <a:bodyPr/>
                    <a:lstStyle/>
                    <a:p>
                      <a:endParaRPr lang="en-US" sz="1000" b="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0091115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a:t>
            </a:r>
            <a:endParaRPr lang="en-SG" dirty="0"/>
          </a:p>
        </p:txBody>
      </p:sp>
      <p:sp>
        <p:nvSpPr>
          <p:cNvPr id="3" name="Subtitle 2"/>
          <p:cNvSpPr>
            <a:spLocks noGrp="1"/>
          </p:cNvSpPr>
          <p:nvPr>
            <p:ph type="subTitle" idx="1"/>
          </p:nvPr>
        </p:nvSpPr>
        <p:spPr/>
        <p:txBody>
          <a:bodyPr/>
          <a:lstStyle/>
          <a:p>
            <a:endParaRPr lang="en-SG"/>
          </a:p>
        </p:txBody>
      </p:sp>
      <p:sp>
        <p:nvSpPr>
          <p:cNvPr id="7" name="TextBox 6">
            <a:extLst>
              <a:ext uri="{FF2B5EF4-FFF2-40B4-BE49-F238E27FC236}">
                <a16:creationId xmlns:a16="http://schemas.microsoft.com/office/drawing/2014/main" id="{4EC2E00E-8866-D9DE-E83B-C3566EE64ACA}"/>
              </a:ext>
            </a:extLst>
          </p:cNvPr>
          <p:cNvSpPr txBox="1"/>
          <p:nvPr/>
        </p:nvSpPr>
        <p:spPr>
          <a:xfrm>
            <a:off x="137864" y="1131590"/>
            <a:ext cx="8610600" cy="261610"/>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People (25%) [Max 500 Words]</a:t>
            </a:r>
          </a:p>
        </p:txBody>
      </p:sp>
      <p:graphicFrame>
        <p:nvGraphicFramePr>
          <p:cNvPr id="8" name="Table 7">
            <a:extLst>
              <a:ext uri="{FF2B5EF4-FFF2-40B4-BE49-F238E27FC236}">
                <a16:creationId xmlns:a16="http://schemas.microsoft.com/office/drawing/2014/main" id="{CE55A852-40B4-50B1-A542-EDFCB8E8AA93}"/>
              </a:ext>
            </a:extLst>
          </p:cNvPr>
          <p:cNvGraphicFramePr>
            <a:graphicFrameLocks noGrp="1"/>
          </p:cNvGraphicFramePr>
          <p:nvPr>
            <p:extLst>
              <p:ext uri="{D42A27DB-BD31-4B8C-83A1-F6EECF244321}">
                <p14:modId xmlns:p14="http://schemas.microsoft.com/office/powerpoint/2010/main" val="451421092"/>
              </p:ext>
            </p:extLst>
          </p:nvPr>
        </p:nvGraphicFramePr>
        <p:xfrm>
          <a:off x="228600" y="1356742"/>
          <a:ext cx="8777536" cy="3375248"/>
        </p:xfrm>
        <a:graphic>
          <a:graphicData uri="http://schemas.openxmlformats.org/drawingml/2006/table">
            <a:tbl>
              <a:tblPr firstRow="1" bandRow="1">
                <a:tableStyleId>{5C22544A-7EE6-4342-B048-85BDC9FD1C3A}</a:tableStyleId>
              </a:tblPr>
              <a:tblGrid>
                <a:gridCol w="8777536">
                  <a:extLst>
                    <a:ext uri="{9D8B030D-6E8A-4147-A177-3AD203B41FA5}">
                      <a16:colId xmlns:a16="http://schemas.microsoft.com/office/drawing/2014/main" val="20000"/>
                    </a:ext>
                  </a:extLst>
                </a:gridCol>
              </a:tblGrid>
              <a:tr h="3375248">
                <a:tc>
                  <a:txBody>
                    <a:bodyPr/>
                    <a:lstStyle/>
                    <a:p>
                      <a:endParaRPr lang="en-US" sz="1000" b="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235094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a:t>
            </a:r>
            <a:endParaRPr lang="en-SG" dirty="0"/>
          </a:p>
        </p:txBody>
      </p:sp>
      <p:sp>
        <p:nvSpPr>
          <p:cNvPr id="3" name="Subtitle 2"/>
          <p:cNvSpPr>
            <a:spLocks noGrp="1"/>
          </p:cNvSpPr>
          <p:nvPr>
            <p:ph type="subTitle" idx="1"/>
          </p:nvPr>
        </p:nvSpPr>
        <p:spPr/>
        <p:txBody>
          <a:bodyPr/>
          <a:lstStyle/>
          <a:p>
            <a:endParaRPr lang="en-SG"/>
          </a:p>
        </p:txBody>
      </p:sp>
      <p:sp>
        <p:nvSpPr>
          <p:cNvPr id="5" name="TextBox 4">
            <a:extLst>
              <a:ext uri="{FF2B5EF4-FFF2-40B4-BE49-F238E27FC236}">
                <a16:creationId xmlns:a16="http://schemas.microsoft.com/office/drawing/2014/main" id="{1CB5B96D-F9DE-C783-DC6C-CAC463BBBABA}"/>
              </a:ext>
            </a:extLst>
          </p:cNvPr>
          <p:cNvSpPr txBox="1"/>
          <p:nvPr/>
        </p:nvSpPr>
        <p:spPr>
          <a:xfrm>
            <a:off x="152400" y="1131590"/>
            <a:ext cx="8610600" cy="261610"/>
          </a:xfrm>
          <a:prstGeom prst="rect">
            <a:avLst/>
          </a:prstGeom>
          <a:noFill/>
        </p:spPr>
        <p:txBody>
          <a:bodyPr wrap="square" rtlCol="0">
            <a:spAutoFit/>
          </a:bodyPr>
          <a:lstStyle/>
          <a:p>
            <a:r>
              <a:rPr lang="en-US" sz="1100" b="1" dirty="0">
                <a:latin typeface="Arial" panose="020B0604020202020204" pitchFamily="34" charset="0"/>
                <a:cs typeface="Arial" panose="020B0604020202020204" pitchFamily="34" charset="0"/>
              </a:rPr>
              <a:t>Perspective (25%) [Max 500 Words]</a:t>
            </a:r>
          </a:p>
        </p:txBody>
      </p:sp>
      <p:graphicFrame>
        <p:nvGraphicFramePr>
          <p:cNvPr id="6" name="Table 5">
            <a:extLst>
              <a:ext uri="{FF2B5EF4-FFF2-40B4-BE49-F238E27FC236}">
                <a16:creationId xmlns:a16="http://schemas.microsoft.com/office/drawing/2014/main" id="{30847EE5-F774-B327-CDAF-F183E95C2C60}"/>
              </a:ext>
            </a:extLst>
          </p:cNvPr>
          <p:cNvGraphicFramePr>
            <a:graphicFrameLocks noGrp="1"/>
          </p:cNvGraphicFramePr>
          <p:nvPr>
            <p:extLst>
              <p:ext uri="{D42A27DB-BD31-4B8C-83A1-F6EECF244321}">
                <p14:modId xmlns:p14="http://schemas.microsoft.com/office/powerpoint/2010/main" val="234161697"/>
              </p:ext>
            </p:extLst>
          </p:nvPr>
        </p:nvGraphicFramePr>
        <p:xfrm>
          <a:off x="228600" y="1393200"/>
          <a:ext cx="8763000" cy="3338790"/>
        </p:xfrm>
        <a:graphic>
          <a:graphicData uri="http://schemas.openxmlformats.org/drawingml/2006/table">
            <a:tbl>
              <a:tblPr firstRow="1" bandRow="1">
                <a:tableStyleId>{5C22544A-7EE6-4342-B048-85BDC9FD1C3A}</a:tableStyleId>
              </a:tblPr>
              <a:tblGrid>
                <a:gridCol w="8763000">
                  <a:extLst>
                    <a:ext uri="{9D8B030D-6E8A-4147-A177-3AD203B41FA5}">
                      <a16:colId xmlns:a16="http://schemas.microsoft.com/office/drawing/2014/main" val="20000"/>
                    </a:ext>
                  </a:extLst>
                </a:gridCol>
              </a:tblGrid>
              <a:tr h="3338790">
                <a:tc>
                  <a:txBody>
                    <a:bodyPr/>
                    <a:lstStyle/>
                    <a:p>
                      <a:endParaRPr lang="en-US" sz="1000" b="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85774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v</a:t>
            </a:r>
            <a:endParaRPr lang="en-SG" dirty="0"/>
          </a:p>
        </p:txBody>
      </p:sp>
      <p:sp>
        <p:nvSpPr>
          <p:cNvPr id="3" name="Subtitle 2"/>
          <p:cNvSpPr>
            <a:spLocks noGrp="1"/>
          </p:cNvSpPr>
          <p:nvPr>
            <p:ph type="subTitle" idx="1"/>
          </p:nvPr>
        </p:nvSpPr>
        <p:spPr/>
        <p:txBody>
          <a:bodyPr/>
          <a:lstStyle/>
          <a:p>
            <a:endParaRPr lang="en-SG"/>
          </a:p>
        </p:txBody>
      </p:sp>
      <p:graphicFrame>
        <p:nvGraphicFramePr>
          <p:cNvPr id="6" name="Table 5">
            <a:extLst>
              <a:ext uri="{FF2B5EF4-FFF2-40B4-BE49-F238E27FC236}">
                <a16:creationId xmlns:a16="http://schemas.microsoft.com/office/drawing/2014/main" id="{30847EE5-F774-B327-CDAF-F183E95C2C60}"/>
              </a:ext>
            </a:extLst>
          </p:cNvPr>
          <p:cNvGraphicFramePr>
            <a:graphicFrameLocks noGrp="1"/>
          </p:cNvGraphicFramePr>
          <p:nvPr>
            <p:extLst>
              <p:ext uri="{D42A27DB-BD31-4B8C-83A1-F6EECF244321}">
                <p14:modId xmlns:p14="http://schemas.microsoft.com/office/powerpoint/2010/main" val="2699743703"/>
              </p:ext>
            </p:extLst>
          </p:nvPr>
        </p:nvGraphicFramePr>
        <p:xfrm>
          <a:off x="251520" y="1275606"/>
          <a:ext cx="8534400" cy="3231232"/>
        </p:xfrm>
        <a:graphic>
          <a:graphicData uri="http://schemas.openxmlformats.org/drawingml/2006/table">
            <a:tbl>
              <a:tblPr firstRow="1" bandRow="1">
                <a:tableStyleId>{5C22544A-7EE6-4342-B048-85BDC9FD1C3A}</a:tableStyleId>
              </a:tblPr>
              <a:tblGrid>
                <a:gridCol w="8534400">
                  <a:extLst>
                    <a:ext uri="{9D8B030D-6E8A-4147-A177-3AD203B41FA5}">
                      <a16:colId xmlns:a16="http://schemas.microsoft.com/office/drawing/2014/main" val="20000"/>
                    </a:ext>
                  </a:extLst>
                </a:gridCol>
              </a:tblGrid>
              <a:tr h="32312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a:ln>
                          <a:noFill/>
                        </a:ln>
                        <a:solidFill>
                          <a:prstClr val="black"/>
                        </a:solidFill>
                        <a:effectLst/>
                        <a:uLnTx/>
                        <a:uFillTx/>
                        <a:latin typeface="Helvetica Neue CE 55 Roman" pitchFamily="8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prstClr val="black"/>
                        </a:solidFill>
                        <a:effectLst/>
                        <a:uLnTx/>
                        <a:uFillTx/>
                        <a:latin typeface="Helvetica CE 45 Light" pitchFamily="8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prstClr val="black"/>
                        </a:solidFill>
                        <a:effectLst/>
                        <a:uLnTx/>
                        <a:uFillTx/>
                        <a:latin typeface="Helvetica CE 45 Light" pitchFamily="82"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DECLARATION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sym typeface="Wingdings 2"/>
                        </a:rPr>
                        <a:t></a:t>
                      </a:r>
                      <a:r>
                        <a:rPr kumimoji="0" lang="en-US" sz="1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I agree to the terms and conditions and declare that this entry form is eligible for entry. I confirm all facts and figures contained within are accurate and true. I will be available should the judging panel wish to clarify any information within this entry form.</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 END- </a:t>
                      </a:r>
                      <a:endParaRPr kumimoji="0" lang="en-US" sz="16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endParaRPr lang="en-US" sz="1000" b="0" dirty="0">
                        <a:solidFill>
                          <a:schemeClr val="tx1"/>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7419026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3982</TotalTime>
  <Words>381</Words>
  <Application>Microsoft Office PowerPoint</Application>
  <PresentationFormat>On-screen Show (16:9)</PresentationFormat>
  <Paragraphs>34</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Helvetica CE 45 Light</vt:lpstr>
      <vt:lpstr>Helvetica Neue CE 55 Roman</vt:lpstr>
      <vt:lpstr>Office Theme</vt:lpstr>
      <vt:lpstr>PowerPoint Presentation</vt:lpstr>
      <vt:lpstr>v</vt:lpstr>
      <vt:lpstr>v</vt:lpstr>
      <vt:lpstr>v</vt:lpstr>
      <vt:lpstr>v</vt:lpstr>
      <vt:lpstr>v</vt:lpstr>
      <vt:lpstr>v</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Booney Tay</dc:creator>
  <cp:lastModifiedBy>Sandi Lapida</cp:lastModifiedBy>
  <cp:revision>426</cp:revision>
  <dcterms:created xsi:type="dcterms:W3CDTF">2006-08-16T00:00:00Z</dcterms:created>
  <dcterms:modified xsi:type="dcterms:W3CDTF">2025-11-11T01:52:47Z</dcterms:modified>
</cp:coreProperties>
</file>